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3" r:id="rId5"/>
    <p:sldId id="258" r:id="rId6"/>
    <p:sldId id="269" r:id="rId7"/>
    <p:sldId id="265" r:id="rId8"/>
    <p:sldId id="259" r:id="rId9"/>
    <p:sldId id="264" r:id="rId10"/>
    <p:sldId id="261" r:id="rId11"/>
    <p:sldId id="262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88119">
            <a:off x="486866" y="2400300"/>
            <a:ext cx="3401173" cy="21197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-16114" y="-93991"/>
            <a:ext cx="10579940" cy="2766528"/>
          </a:xfrm>
        </p:spPr>
        <p:txBody>
          <a:bodyPr>
            <a:normAutofit fontScale="90000"/>
          </a:bodyPr>
          <a:lstStyle/>
          <a:p>
            <a:r>
              <a:rPr lang="en-US" dirty="0"/>
              <a:t>United Kingdom Cultural Society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Megan Bailey </a:t>
            </a:r>
            <a:r>
              <a:rPr lang="en-US" dirty="0" err="1"/>
              <a:t>Komar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3936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719" y="145473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makes it?</a:t>
            </a:r>
            <a:br>
              <a:rPr lang="en-US" dirty="0"/>
            </a:br>
            <a:r>
              <a:rPr lang="en-US" sz="2700" dirty="0"/>
              <a:t>United kingdom of great Britain and northern Ireland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81591" y="2302019"/>
            <a:ext cx="4652853" cy="30461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416" y="1505256"/>
            <a:ext cx="3226815" cy="420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8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Government Order</a:t>
            </a:r>
            <a:br>
              <a:rPr lang="en-US" dirty="0"/>
            </a:br>
            <a:r>
              <a:rPr lang="en-US" dirty="0"/>
              <a:t>constitutional monarch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936488" y="2417839"/>
            <a:ext cx="5187560" cy="2511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49" y="2141976"/>
            <a:ext cx="2280102" cy="20118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9881" y="2062929"/>
            <a:ext cx="2274005" cy="2011854"/>
          </a:xfrm>
          <a:prstGeom prst="rect">
            <a:avLst/>
          </a:prstGeom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0" y="4153830"/>
            <a:ext cx="3423424" cy="29890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Head of state</a:t>
            </a:r>
          </a:p>
          <a:p>
            <a:r>
              <a:rPr lang="en-US" dirty="0"/>
              <a:t>Appoints the Prime Minister</a:t>
            </a:r>
          </a:p>
          <a:p>
            <a:r>
              <a:rPr lang="en-US" dirty="0"/>
              <a:t>Controls the military </a:t>
            </a:r>
          </a:p>
          <a:p>
            <a:r>
              <a:rPr lang="en-US" dirty="0"/>
              <a:t>Approves all laws</a:t>
            </a: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8817137" y="4153830"/>
            <a:ext cx="3423424" cy="29890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sOversees</a:t>
            </a:r>
            <a:r>
              <a:rPr lang="en-US" dirty="0"/>
              <a:t> the government</a:t>
            </a:r>
          </a:p>
          <a:p>
            <a:r>
              <a:rPr lang="en-US" dirty="0"/>
              <a:t>Appoints the government official</a:t>
            </a:r>
          </a:p>
          <a:p>
            <a:r>
              <a:rPr lang="en-US" dirty="0"/>
              <a:t>“President” of the government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391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Money!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1583053"/>
          </a:xfrm>
        </p:spPr>
        <p:txBody>
          <a:bodyPr/>
          <a:lstStyle/>
          <a:p>
            <a:r>
              <a:rPr lang="en-US" dirty="0"/>
              <a:t>Pounds</a:t>
            </a:r>
          </a:p>
          <a:p>
            <a:r>
              <a:rPr lang="en-US" dirty="0"/>
              <a:t>$1 US is worth .66 pounds.</a:t>
            </a:r>
          </a:p>
          <a:p>
            <a:r>
              <a:rPr lang="en-US" dirty="0"/>
              <a:t>Third Largest Economy in </a:t>
            </a:r>
            <a:r>
              <a:rPr lang="en-US" dirty="0" err="1"/>
              <a:t>europe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153" y="1660815"/>
            <a:ext cx="4706520" cy="282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90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571" y="238991"/>
            <a:ext cx="10396882" cy="1158140"/>
          </a:xfrm>
        </p:spPr>
        <p:txBody>
          <a:bodyPr/>
          <a:lstStyle/>
          <a:p>
            <a:r>
              <a:rPr lang="en-US" dirty="0"/>
              <a:t>Population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966558" y="1794791"/>
            <a:ext cx="3975732" cy="3771849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414053" y="636651"/>
            <a:ext cx="9446920" cy="1116447"/>
          </a:xfrm>
        </p:spPr>
        <p:txBody>
          <a:bodyPr/>
          <a:lstStyle/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The 2011 UK census estimated the population of the UK to be over 63 million people.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091" y="1763791"/>
            <a:ext cx="3792374" cy="380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67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3625" y="342900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en-US" dirty="0"/>
              <a:t>New social class 2013</a:t>
            </a:r>
            <a:br>
              <a:rPr lang="en-US" dirty="0"/>
            </a:br>
            <a:r>
              <a:rPr lang="en-US" sz="3100" dirty="0"/>
              <a:t>economic social cultural  </a:t>
            </a:r>
            <a:endParaRPr lang="en-US" dirty="0"/>
          </a:p>
        </p:txBody>
      </p:sp>
      <p:sp>
        <p:nvSpPr>
          <p:cNvPr id="10" name="Content Placeholder 5"/>
          <p:cNvSpPr>
            <a:spLocks noGrp="1"/>
          </p:cNvSpPr>
          <p:nvPr>
            <p:ph sz="quarter" idx="13"/>
          </p:nvPr>
        </p:nvSpPr>
        <p:spPr>
          <a:xfrm>
            <a:off x="218210" y="2063396"/>
            <a:ext cx="10862298" cy="388020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Elite </a:t>
            </a:r>
            <a:r>
              <a:rPr lang="en-US" dirty="0"/>
              <a:t>- the most privileged group in the UK</a:t>
            </a:r>
          </a:p>
          <a:p>
            <a:r>
              <a:rPr lang="en-US" b="1" dirty="0"/>
              <a:t>Established middle class</a:t>
            </a:r>
            <a:r>
              <a:rPr lang="en-US" dirty="0"/>
              <a:t> – Less cultural capital than the elite group</a:t>
            </a:r>
          </a:p>
          <a:p>
            <a:r>
              <a:rPr lang="en-US" b="1" dirty="0"/>
              <a:t>Technical middle class</a:t>
            </a:r>
            <a:r>
              <a:rPr lang="en-US" dirty="0"/>
              <a:t> - a small class that is well off but lacks in the areas of social and </a:t>
            </a:r>
          </a:p>
          <a:p>
            <a:r>
              <a:rPr lang="en-US" b="1" dirty="0"/>
              <a:t>New affluent workers</a:t>
            </a:r>
            <a:r>
              <a:rPr lang="en-US" dirty="0"/>
              <a:t> – A younger class that is very social and cultural rich with middle of the road economic capital.</a:t>
            </a:r>
          </a:p>
          <a:p>
            <a:r>
              <a:rPr lang="en-US" b="1" dirty="0"/>
              <a:t>Traditional working class</a:t>
            </a:r>
            <a:r>
              <a:rPr lang="en-US" dirty="0"/>
              <a:t> – Average age of 66 they are not completely deprived and generally have equity.</a:t>
            </a:r>
          </a:p>
          <a:p>
            <a:r>
              <a:rPr lang="en-US" dirty="0"/>
              <a:t> </a:t>
            </a:r>
            <a:r>
              <a:rPr lang="en-US" b="1" dirty="0"/>
              <a:t>Emergent service workers </a:t>
            </a:r>
            <a:r>
              <a:rPr lang="en-US" dirty="0"/>
              <a:t>– Yong group with high social and cultural capital</a:t>
            </a:r>
          </a:p>
          <a:p>
            <a:r>
              <a:rPr lang="en-US" b="1" dirty="0"/>
              <a:t>Precariat, or precarious proletariat</a:t>
            </a:r>
            <a:r>
              <a:rPr lang="en-US" dirty="0"/>
              <a:t> - scores low for social and cultural capital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074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Gender Roles and Marriage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9461810" cy="356797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50% of females work </a:t>
            </a:r>
          </a:p>
          <a:p>
            <a:r>
              <a:rPr lang="en-US" dirty="0"/>
              <a:t>Working towards equal pay and occupations</a:t>
            </a:r>
          </a:p>
          <a:p>
            <a:r>
              <a:rPr lang="en-US" dirty="0"/>
              <a:t>70% of individuals live within one hour of family</a:t>
            </a:r>
          </a:p>
          <a:p>
            <a:r>
              <a:rPr lang="en-US" dirty="0"/>
              <a:t>1990’s </a:t>
            </a:r>
          </a:p>
          <a:p>
            <a:pPr lvl="1"/>
            <a:r>
              <a:rPr lang="en-US" dirty="0"/>
              <a:t>National debates</a:t>
            </a:r>
          </a:p>
          <a:p>
            <a:pPr lvl="2"/>
            <a:r>
              <a:rPr lang="en-US" dirty="0"/>
              <a:t>Education of future generations</a:t>
            </a:r>
          </a:p>
          <a:p>
            <a:pPr lvl="2"/>
            <a:r>
              <a:rPr lang="en-US" dirty="0"/>
              <a:t>Relationship between  </a:t>
            </a:r>
          </a:p>
          <a:p>
            <a:pPr lvl="3"/>
            <a:r>
              <a:rPr lang="en-US" dirty="0"/>
              <a:t>Work </a:t>
            </a:r>
          </a:p>
          <a:p>
            <a:pPr lvl="3"/>
            <a:r>
              <a:rPr lang="en-US" dirty="0"/>
              <a:t>Family</a:t>
            </a:r>
          </a:p>
          <a:p>
            <a:pPr marL="1371600" lvl="3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325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Communication/Appearances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English and Welsh </a:t>
            </a:r>
          </a:p>
          <a:p>
            <a:r>
              <a:rPr lang="en-US" dirty="0"/>
              <a:t>90% speak English </a:t>
            </a:r>
          </a:p>
          <a:p>
            <a:r>
              <a:rPr lang="en-US" dirty="0"/>
              <a:t>Hello or </a:t>
            </a:r>
            <a:r>
              <a:rPr lang="en-US" dirty="0" err="1"/>
              <a:t>Shwmae</a:t>
            </a:r>
            <a:endParaRPr lang="en-US" dirty="0"/>
          </a:p>
          <a:p>
            <a:r>
              <a:rPr lang="en-US" dirty="0"/>
              <a:t>85% internet access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996145" y="1843940"/>
            <a:ext cx="5086538" cy="3311189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772" y="1843940"/>
            <a:ext cx="4823455" cy="312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858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Appearances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“Stiff Upper Lip”</a:t>
            </a:r>
          </a:p>
          <a:p>
            <a:r>
              <a:rPr lang="en-US" dirty="0"/>
              <a:t>Respect personal space</a:t>
            </a:r>
          </a:p>
          <a:p>
            <a:r>
              <a:rPr lang="en-US" dirty="0"/>
              <a:t>Shaking hands is acceptable </a:t>
            </a:r>
          </a:p>
          <a:p>
            <a:r>
              <a:rPr lang="en-US" dirty="0"/>
              <a:t>Unnecessary eye contact</a:t>
            </a:r>
          </a:p>
          <a:p>
            <a:r>
              <a:rPr lang="en-US" dirty="0"/>
              <a:t>Public emotion unprofessional</a:t>
            </a:r>
          </a:p>
          <a:p>
            <a:r>
              <a:rPr lang="en-US" dirty="0"/>
              <a:t>Dress to impress</a:t>
            </a:r>
          </a:p>
          <a:p>
            <a:r>
              <a:rPr lang="en-US" dirty="0"/>
              <a:t>Humor is acceptable</a:t>
            </a:r>
          </a:p>
          <a:p>
            <a:r>
              <a:rPr lang="en-US" dirty="0"/>
              <a:t>Diplomatic yet transparent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745" y="666349"/>
            <a:ext cx="3141276" cy="470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932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Leadership Style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“The US and UK, by contrast, actually have more hybrid leadership models. US leaders tend to be hard drivers (similar to Indian leaders) and have a much more “ push-oriented” approach to change management. The “rugged individualism” of US culture and our continued struggle to limit the size of government creates a leadership style that focused heavily on execution, with the weight of accountability focused on the individual.” Josh </a:t>
            </a:r>
            <a:r>
              <a:rPr lang="en-US" dirty="0" err="1"/>
              <a:t>Bersin</a:t>
            </a:r>
            <a:r>
              <a:rPr lang="en-US" dirty="0"/>
              <a:t> with Forbes magazine</a:t>
            </a:r>
          </a:p>
        </p:txBody>
      </p:sp>
    </p:spTree>
    <p:extLst>
      <p:ext uri="{BB962C8B-B14F-4D97-AF65-F5344CB8AC3E}">
        <p14:creationId xmlns:p14="http://schemas.microsoft.com/office/powerpoint/2010/main" val="3169652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543477" cy="1151965"/>
          </a:xfrm>
        </p:spPr>
        <p:txBody>
          <a:bodyPr>
            <a:normAutofit fontScale="90000"/>
          </a:bodyPr>
          <a:lstStyle/>
          <a:p>
            <a:r>
              <a:rPr lang="en-US" dirty="0"/>
              <a:t>Traditional transactional to collaborative transformational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Past </a:t>
            </a:r>
          </a:p>
          <a:p>
            <a:pPr lvl="1"/>
            <a:r>
              <a:rPr lang="en-US" dirty="0"/>
              <a:t>Traditional Leader Model</a:t>
            </a:r>
          </a:p>
          <a:p>
            <a:pPr lvl="2"/>
            <a:r>
              <a:rPr lang="en-US" dirty="0"/>
              <a:t>Stereotypical</a:t>
            </a:r>
          </a:p>
          <a:p>
            <a:pPr lvl="2"/>
            <a:r>
              <a:rPr lang="en-US" dirty="0"/>
              <a:t>hierarchical</a:t>
            </a:r>
          </a:p>
          <a:p>
            <a:pPr lvl="2"/>
            <a:r>
              <a:rPr lang="en-US" dirty="0"/>
              <a:t>Minimal follower input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525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Collaborative/transformational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Holistic</a:t>
            </a:r>
          </a:p>
          <a:p>
            <a:r>
              <a:rPr lang="en-US" dirty="0"/>
              <a:t>Diplomatic</a:t>
            </a:r>
          </a:p>
          <a:p>
            <a:r>
              <a:rPr lang="en-US" dirty="0"/>
              <a:t>Nationally </a:t>
            </a:r>
          </a:p>
          <a:p>
            <a:pPr lvl="1"/>
            <a:r>
              <a:rPr lang="en-US" dirty="0"/>
              <a:t>United Nations, European Nations, North Atlantic Trade Organization</a:t>
            </a:r>
          </a:p>
          <a:p>
            <a:r>
              <a:rPr lang="en-US" dirty="0"/>
              <a:t>Modern business models</a:t>
            </a:r>
          </a:p>
          <a:p>
            <a:pPr lvl="1"/>
            <a:r>
              <a:rPr lang="en-US" dirty="0"/>
              <a:t>Team leadership </a:t>
            </a:r>
          </a:p>
          <a:p>
            <a:pPr lvl="1"/>
            <a:r>
              <a:rPr lang="en-US" dirty="0"/>
              <a:t>Transparency </a:t>
            </a:r>
          </a:p>
        </p:txBody>
      </p:sp>
    </p:spTree>
    <p:extLst>
      <p:ext uri="{BB962C8B-B14F-4D97-AF65-F5344CB8AC3E}">
        <p14:creationId xmlns:p14="http://schemas.microsoft.com/office/powerpoint/2010/main" val="2415740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873552">
            <a:off x="496230" y="2567025"/>
            <a:ext cx="10396882" cy="1151965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993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Bibliography 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161811" y="313335"/>
            <a:ext cx="4611376" cy="595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547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1749</TotalTime>
  <Words>391</Words>
  <Application>Microsoft Office PowerPoint</Application>
  <PresentationFormat>Widescreen</PresentationFormat>
  <Paragraphs>70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Impact</vt:lpstr>
      <vt:lpstr>Main Event</vt:lpstr>
      <vt:lpstr>United Kingdom Cultural Society Analysis</vt:lpstr>
      <vt:lpstr>What makes it? United kingdom of great Britain and northern Ireland</vt:lpstr>
      <vt:lpstr>Government Order constitutional monarch </vt:lpstr>
      <vt:lpstr>Money!</vt:lpstr>
      <vt:lpstr>Population</vt:lpstr>
      <vt:lpstr>New social class 2013 economic social cultural  </vt:lpstr>
      <vt:lpstr>Gender Roles and Marriage</vt:lpstr>
      <vt:lpstr>Communication/Appearances </vt:lpstr>
      <vt:lpstr>Appearances</vt:lpstr>
      <vt:lpstr>Leadership Style </vt:lpstr>
      <vt:lpstr>Traditional transactional to collaborative transformational</vt:lpstr>
      <vt:lpstr>Collaborative/transformational </vt:lpstr>
      <vt:lpstr>Questions?</vt:lpstr>
      <vt:lpstr>Bibliography </vt:lpstr>
    </vt:vector>
  </TitlesOfParts>
  <Company>University of Kentucky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United Kingdom Cultural Society Analysis</dc:title>
  <dc:creator>Megan</dc:creator>
  <cp:lastModifiedBy>Administrator</cp:lastModifiedBy>
  <cp:revision>22</cp:revision>
  <dcterms:created xsi:type="dcterms:W3CDTF">2015-11-16T17:08:00Z</dcterms:created>
  <dcterms:modified xsi:type="dcterms:W3CDTF">2020-03-22T16:16:03Z</dcterms:modified>
</cp:coreProperties>
</file>